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1.mov" ContentType="video/unknown"/>
  <Override PartName="/ppt/media/media2.mov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35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-112442" y="-11154"/>
            <a:ext cx="13329002" cy="1386070"/>
            <a:chOff x="0" y="0"/>
            <a:chExt cx="13329001" cy="1386069"/>
          </a:xfrm>
        </p:grpSpPr>
        <p:sp>
          <p:nvSpPr>
            <p:cNvPr id="136" name="Rectangle"/>
            <p:cNvSpPr/>
            <p:nvPr/>
          </p:nvSpPr>
          <p:spPr>
            <a:xfrm>
              <a:off x="0" y="0"/>
              <a:ext cx="13329002" cy="1386070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37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44829" y="254444"/>
              <a:ext cx="877181" cy="8771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9" name="Title Text"/>
          <p:cNvSpPr txBox="1"/>
          <p:nvPr/>
        </p:nvSpPr>
        <p:spPr>
          <a:xfrm>
            <a:off x="457200" y="-211932"/>
            <a:ext cx="3554760" cy="180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3201">
              <a:defRPr b="0" sz="648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-156868" y="-17752"/>
            <a:ext cx="13392454" cy="1392668"/>
            <a:chOff x="-12700" y="0"/>
            <a:chExt cx="13392452" cy="1392667"/>
          </a:xfrm>
        </p:grpSpPr>
        <p:sp>
          <p:nvSpPr>
            <p:cNvPr id="140" name="Rectangle"/>
            <p:cNvSpPr/>
            <p:nvPr/>
          </p:nvSpPr>
          <p:spPr>
            <a:xfrm>
              <a:off x="-12700" y="-1"/>
              <a:ext cx="13392453" cy="13926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41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5966" y="255656"/>
              <a:ext cx="881357" cy="881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"/>
          <p:cNvGrpSpPr/>
          <p:nvPr/>
        </p:nvGrpSpPr>
        <p:grpSpPr>
          <a:xfrm>
            <a:off x="-113159" y="-11303"/>
            <a:ext cx="13330436" cy="1386219"/>
            <a:chOff x="0" y="0"/>
            <a:chExt cx="13330434" cy="1386218"/>
          </a:xfrm>
        </p:grpSpPr>
        <p:sp>
          <p:nvSpPr>
            <p:cNvPr id="158" name="Rectangle"/>
            <p:cNvSpPr/>
            <p:nvPr/>
          </p:nvSpPr>
          <p:spPr>
            <a:xfrm>
              <a:off x="0" y="0"/>
              <a:ext cx="13330435" cy="138621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59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46123" y="254472"/>
              <a:ext cx="877275" cy="877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1" name="Title Text"/>
          <p:cNvSpPr txBox="1"/>
          <p:nvPr/>
        </p:nvSpPr>
        <p:spPr>
          <a:xfrm>
            <a:off x="457200" y="-211932"/>
            <a:ext cx="3554760" cy="180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3201">
              <a:defRPr b="0" sz="648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-156868" y="-17752"/>
            <a:ext cx="13392454" cy="1392668"/>
            <a:chOff x="-12700" y="0"/>
            <a:chExt cx="13392452" cy="1392667"/>
          </a:xfrm>
        </p:grpSpPr>
        <p:sp>
          <p:nvSpPr>
            <p:cNvPr id="162" name="Rectangle"/>
            <p:cNvSpPr/>
            <p:nvPr/>
          </p:nvSpPr>
          <p:spPr>
            <a:xfrm>
              <a:off x="-12700" y="-1"/>
              <a:ext cx="13392453" cy="13926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63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5966" y="255656"/>
              <a:ext cx="881357" cy="881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/>
          <p:nvPr>
            <p:ph type="pic" idx="13"/>
          </p:nvPr>
        </p:nvSpPr>
        <p:spPr>
          <a:xfrm>
            <a:off x="1623874" y="1427407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7" name="Group"/>
          <p:cNvGrpSpPr/>
          <p:nvPr/>
        </p:nvGrpSpPr>
        <p:grpSpPr>
          <a:xfrm>
            <a:off x="-101514" y="-28964"/>
            <a:ext cx="13207828" cy="1373470"/>
            <a:chOff x="0" y="0"/>
            <a:chExt cx="13207827" cy="1373468"/>
          </a:xfrm>
        </p:grpSpPr>
        <p:sp>
          <p:nvSpPr>
            <p:cNvPr id="25" name="Rectangle"/>
            <p:cNvSpPr/>
            <p:nvPr/>
          </p:nvSpPr>
          <p:spPr>
            <a:xfrm>
              <a:off x="0" y="0"/>
              <a:ext cx="13207828" cy="13734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6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935329" y="252131"/>
              <a:ext cx="869207" cy="869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" name="Title Text"/>
          <p:cNvSpPr txBox="1"/>
          <p:nvPr/>
        </p:nvSpPr>
        <p:spPr>
          <a:xfrm>
            <a:off x="457200" y="-211932"/>
            <a:ext cx="3554760" cy="180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3201">
              <a:defRPr b="0" sz="6480">
                <a:solidFill>
                  <a:srgbClr val="FFD6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31" name="Group"/>
          <p:cNvGrpSpPr/>
          <p:nvPr/>
        </p:nvGrpSpPr>
        <p:grpSpPr>
          <a:xfrm>
            <a:off x="-156868" y="-17752"/>
            <a:ext cx="13392454" cy="1392668"/>
            <a:chOff x="-12700" y="0"/>
            <a:chExt cx="13392452" cy="1392667"/>
          </a:xfrm>
        </p:grpSpPr>
        <p:sp>
          <p:nvSpPr>
            <p:cNvPr id="29" name="Rectangle"/>
            <p:cNvSpPr/>
            <p:nvPr/>
          </p:nvSpPr>
          <p:spPr>
            <a:xfrm>
              <a:off x="-12700" y="-1"/>
              <a:ext cx="13392453" cy="13926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0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5966" y="255656"/>
              <a:ext cx="881357" cy="881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grpSp>
        <p:nvGrpSpPr>
          <p:cNvPr id="42" name="Group"/>
          <p:cNvGrpSpPr/>
          <p:nvPr/>
        </p:nvGrpSpPr>
        <p:grpSpPr>
          <a:xfrm>
            <a:off x="-68076" y="-1927"/>
            <a:ext cx="13240270" cy="1376843"/>
            <a:chOff x="0" y="0"/>
            <a:chExt cx="13240269" cy="1376842"/>
          </a:xfrm>
        </p:grpSpPr>
        <p:sp>
          <p:nvSpPr>
            <p:cNvPr id="40" name="Rectangle"/>
            <p:cNvSpPr/>
            <p:nvPr/>
          </p:nvSpPr>
          <p:spPr>
            <a:xfrm>
              <a:off x="0" y="0"/>
              <a:ext cx="13240270" cy="1376843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1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964645" y="252750"/>
              <a:ext cx="871342" cy="8713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itle Text"/>
          <p:cNvSpPr txBox="1"/>
          <p:nvPr/>
        </p:nvSpPr>
        <p:spPr>
          <a:xfrm>
            <a:off x="457200" y="-211932"/>
            <a:ext cx="3554760" cy="180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3201">
              <a:defRPr b="0" sz="648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46" name="Group"/>
          <p:cNvGrpSpPr/>
          <p:nvPr/>
        </p:nvGrpSpPr>
        <p:grpSpPr>
          <a:xfrm>
            <a:off x="-156868" y="-17752"/>
            <a:ext cx="13392454" cy="1392668"/>
            <a:chOff x="-12700" y="0"/>
            <a:chExt cx="13392452" cy="1392667"/>
          </a:xfrm>
        </p:grpSpPr>
        <p:sp>
          <p:nvSpPr>
            <p:cNvPr id="44" name="Rectangle"/>
            <p:cNvSpPr/>
            <p:nvPr/>
          </p:nvSpPr>
          <p:spPr>
            <a:xfrm>
              <a:off x="-12700" y="-1"/>
              <a:ext cx="13392453" cy="13926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5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5966" y="255656"/>
              <a:ext cx="881357" cy="881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age"/>
          <p:cNvSpPr/>
          <p:nvPr>
            <p:ph type="pic" idx="13"/>
          </p:nvPr>
        </p:nvSpPr>
        <p:spPr>
          <a:xfrm>
            <a:off x="2263775" y="13377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5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9" name="Group"/>
          <p:cNvGrpSpPr/>
          <p:nvPr/>
        </p:nvGrpSpPr>
        <p:grpSpPr>
          <a:xfrm>
            <a:off x="-132241" y="-15272"/>
            <a:ext cx="13368600" cy="1390188"/>
            <a:chOff x="0" y="0"/>
            <a:chExt cx="13368599" cy="1390187"/>
          </a:xfrm>
        </p:grpSpPr>
        <p:sp>
          <p:nvSpPr>
            <p:cNvPr id="57" name="Rectangle"/>
            <p:cNvSpPr/>
            <p:nvPr/>
          </p:nvSpPr>
          <p:spPr>
            <a:xfrm>
              <a:off x="0" y="0"/>
              <a:ext cx="13368600" cy="1390188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58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80612" y="255200"/>
              <a:ext cx="879787" cy="8797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" name="Title Text"/>
          <p:cNvSpPr txBox="1"/>
          <p:nvPr/>
        </p:nvSpPr>
        <p:spPr>
          <a:xfrm>
            <a:off x="457200" y="-211932"/>
            <a:ext cx="3554760" cy="180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3201">
              <a:defRPr b="0" sz="648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-156868" y="-17752"/>
            <a:ext cx="13392454" cy="1392668"/>
            <a:chOff x="-12700" y="0"/>
            <a:chExt cx="13392452" cy="1392667"/>
          </a:xfrm>
        </p:grpSpPr>
        <p:sp>
          <p:nvSpPr>
            <p:cNvPr id="61" name="Rectangle"/>
            <p:cNvSpPr/>
            <p:nvPr/>
          </p:nvSpPr>
          <p:spPr>
            <a:xfrm>
              <a:off x="-12700" y="-1"/>
              <a:ext cx="13392453" cy="13926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62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5966" y="255656"/>
              <a:ext cx="881357" cy="881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"/>
          <p:cNvGrpSpPr/>
          <p:nvPr/>
        </p:nvGrpSpPr>
        <p:grpSpPr>
          <a:xfrm>
            <a:off x="-99324" y="-8426"/>
            <a:ext cx="13302766" cy="1383342"/>
            <a:chOff x="0" y="0"/>
            <a:chExt cx="13302764" cy="1383341"/>
          </a:xfrm>
        </p:grpSpPr>
        <p:sp>
          <p:nvSpPr>
            <p:cNvPr id="71" name="Rectangle"/>
            <p:cNvSpPr/>
            <p:nvPr/>
          </p:nvSpPr>
          <p:spPr>
            <a:xfrm>
              <a:off x="0" y="0"/>
              <a:ext cx="13302765" cy="1383342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72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1120" y="253943"/>
              <a:ext cx="875454" cy="8754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4" name="Title Text"/>
          <p:cNvSpPr txBox="1"/>
          <p:nvPr>
            <p:ph type="title"/>
          </p:nvPr>
        </p:nvSpPr>
        <p:spPr>
          <a:xfrm>
            <a:off x="457200" y="-211932"/>
            <a:ext cx="3554760" cy="18079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77" name="Group"/>
          <p:cNvGrpSpPr/>
          <p:nvPr/>
        </p:nvGrpSpPr>
        <p:grpSpPr>
          <a:xfrm>
            <a:off x="-156868" y="-17752"/>
            <a:ext cx="13392454" cy="1392668"/>
            <a:chOff x="-12700" y="0"/>
            <a:chExt cx="13392452" cy="1392667"/>
          </a:xfrm>
        </p:grpSpPr>
        <p:sp>
          <p:nvSpPr>
            <p:cNvPr id="75" name="Rectangle"/>
            <p:cNvSpPr/>
            <p:nvPr/>
          </p:nvSpPr>
          <p:spPr>
            <a:xfrm>
              <a:off x="-12700" y="-1"/>
              <a:ext cx="13392453" cy="13926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76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5966" y="255656"/>
              <a:ext cx="881357" cy="881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901700" y="825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97" name="Group"/>
          <p:cNvGrpSpPr/>
          <p:nvPr/>
        </p:nvGrpSpPr>
        <p:grpSpPr>
          <a:xfrm>
            <a:off x="-159433" y="-20927"/>
            <a:ext cx="13422984" cy="1395843"/>
            <a:chOff x="0" y="0"/>
            <a:chExt cx="13422983" cy="1395842"/>
          </a:xfrm>
        </p:grpSpPr>
        <p:sp>
          <p:nvSpPr>
            <p:cNvPr id="95" name="Rectangle"/>
            <p:cNvSpPr/>
            <p:nvPr/>
          </p:nvSpPr>
          <p:spPr>
            <a:xfrm>
              <a:off x="0" y="0"/>
              <a:ext cx="13422984" cy="1395843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96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129756" y="256238"/>
              <a:ext cx="883366" cy="883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8" name="Title Text"/>
          <p:cNvSpPr txBox="1"/>
          <p:nvPr/>
        </p:nvSpPr>
        <p:spPr>
          <a:xfrm>
            <a:off x="457200" y="-211932"/>
            <a:ext cx="3554760" cy="180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3201">
              <a:defRPr b="0" sz="648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01" name="Group"/>
          <p:cNvGrpSpPr/>
          <p:nvPr/>
        </p:nvGrpSpPr>
        <p:grpSpPr>
          <a:xfrm>
            <a:off x="-156868" y="-17752"/>
            <a:ext cx="13392454" cy="1392668"/>
            <a:chOff x="-12700" y="0"/>
            <a:chExt cx="13392452" cy="1392667"/>
          </a:xfrm>
        </p:grpSpPr>
        <p:sp>
          <p:nvSpPr>
            <p:cNvPr id="99" name="Rectangle"/>
            <p:cNvSpPr/>
            <p:nvPr/>
          </p:nvSpPr>
          <p:spPr>
            <a:xfrm>
              <a:off x="-12700" y="-1"/>
              <a:ext cx="13392453" cy="13926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00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5966" y="255656"/>
              <a:ext cx="881357" cy="881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Body Level One…"/>
          <p:cNvSpPr txBox="1"/>
          <p:nvPr>
            <p:ph type="body" idx="1"/>
          </p:nvPr>
        </p:nvSpPr>
        <p:spPr>
          <a:xfrm>
            <a:off x="952500" y="7239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12" name="Group"/>
          <p:cNvGrpSpPr/>
          <p:nvPr/>
        </p:nvGrpSpPr>
        <p:grpSpPr>
          <a:xfrm>
            <a:off x="-210002" y="-31445"/>
            <a:ext cx="13524122" cy="1406361"/>
            <a:chOff x="0" y="0"/>
            <a:chExt cx="13524121" cy="1406359"/>
          </a:xfrm>
        </p:grpSpPr>
        <p:sp>
          <p:nvSpPr>
            <p:cNvPr id="110" name="Rectangle"/>
            <p:cNvSpPr/>
            <p:nvPr/>
          </p:nvSpPr>
          <p:spPr>
            <a:xfrm>
              <a:off x="0" y="0"/>
              <a:ext cx="13524122" cy="1406360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11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221150" y="258169"/>
              <a:ext cx="890022" cy="890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3" name="Title Text"/>
          <p:cNvSpPr txBox="1"/>
          <p:nvPr/>
        </p:nvSpPr>
        <p:spPr>
          <a:xfrm>
            <a:off x="457200" y="-211932"/>
            <a:ext cx="3554760" cy="180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3201">
              <a:defRPr b="0" sz="648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116" name="Group"/>
          <p:cNvGrpSpPr/>
          <p:nvPr/>
        </p:nvGrpSpPr>
        <p:grpSpPr>
          <a:xfrm>
            <a:off x="-156868" y="-17752"/>
            <a:ext cx="13392454" cy="1392668"/>
            <a:chOff x="-12700" y="0"/>
            <a:chExt cx="13392452" cy="1392667"/>
          </a:xfrm>
        </p:grpSpPr>
        <p:sp>
          <p:nvSpPr>
            <p:cNvPr id="114" name="Rectangle"/>
            <p:cNvSpPr/>
            <p:nvPr/>
          </p:nvSpPr>
          <p:spPr>
            <a:xfrm>
              <a:off x="-12700" y="-1"/>
              <a:ext cx="13392453" cy="13926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15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5966" y="255656"/>
              <a:ext cx="881357" cy="881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952500" y="11557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" name="Group"/>
          <p:cNvGrpSpPr/>
          <p:nvPr/>
        </p:nvGrpSpPr>
        <p:grpSpPr>
          <a:xfrm>
            <a:off x="-156868" y="-17752"/>
            <a:ext cx="13392454" cy="1392668"/>
            <a:chOff x="-12700" y="0"/>
            <a:chExt cx="13392452" cy="1392667"/>
          </a:xfrm>
        </p:grpSpPr>
        <p:sp>
          <p:nvSpPr>
            <p:cNvPr id="3" name="Rectangle"/>
            <p:cNvSpPr/>
            <p:nvPr/>
          </p:nvSpPr>
          <p:spPr>
            <a:xfrm>
              <a:off x="-12700" y="-1"/>
              <a:ext cx="13392453" cy="1392669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4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25966" y="255656"/>
              <a:ext cx="881357" cy="881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35.png"/><Relationship Id="rId5" Type="http://schemas.openxmlformats.org/officeDocument/2006/relationships/video" Target="../media/media1.mov"/><Relationship Id="rId6" Type="http://schemas.microsoft.com/office/2007/relationships/media" Target="../media/media1.mov"/><Relationship Id="rId7" Type="http://schemas.openxmlformats.org/officeDocument/2006/relationships/image" Target="../media/image36.png"/><Relationship Id="rId8" Type="http://schemas.openxmlformats.org/officeDocument/2006/relationships/video" Target="../media/media2.mov"/><Relationship Id="rId9" Type="http://schemas.microsoft.com/office/2007/relationships/media" Target="../media/media2.mov"/><Relationship Id="rId10" Type="http://schemas.openxmlformats.org/officeDocument/2006/relationships/image" Target="../media/image3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3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6.png"/><Relationship Id="rId5" Type="http://schemas.openxmlformats.org/officeDocument/2006/relationships/video" Target="../media/media4.mp4"/><Relationship Id="rId6" Type="http://schemas.microsoft.com/office/2007/relationships/media" Target="../media/media4.mp4"/><Relationship Id="rId7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owards generative models of rich metaphoric gesturing"/>
          <p:cNvSpPr txBox="1"/>
          <p:nvPr>
            <p:ph type="ctrTitle"/>
          </p:nvPr>
        </p:nvSpPr>
        <p:spPr>
          <a:xfrm>
            <a:off x="1270000" y="8636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67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Towards generative models of rich metaphoric gesturing</a:t>
            </a:r>
          </a:p>
        </p:txBody>
      </p:sp>
      <p:sp>
        <p:nvSpPr>
          <p:cNvPr id="175" name="Master’s Thesis Presentation Department of Neuroscience and Psychology 12 August 2019…"/>
          <p:cNvSpPr txBox="1"/>
          <p:nvPr>
            <p:ph type="subTitle" sz="quarter" idx="1"/>
          </p:nvPr>
        </p:nvSpPr>
        <p:spPr>
          <a:xfrm>
            <a:off x="1270000" y="7252841"/>
            <a:ext cx="10464800" cy="2234208"/>
          </a:xfrm>
          <a:prstGeom prst="rect">
            <a:avLst/>
          </a:prstGeom>
        </p:spPr>
        <p:txBody>
          <a:bodyPr/>
          <a:lstStyle/>
          <a:p>
            <a:pPr defTabSz="554990">
              <a:defRPr sz="351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Master’s Thesis Presentation</a:t>
            </a:r>
            <a:br/>
            <a:r>
              <a:t>Department of Neuroscience and Psychology</a:t>
            </a:r>
            <a:br/>
            <a:r>
              <a:t>12 August 2019</a:t>
            </a:r>
          </a:p>
          <a:p>
            <a:pPr defTabSz="554990">
              <a:defRPr sz="351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Carolyn Saund</a:t>
            </a:r>
          </a:p>
        </p:txBody>
      </p:sp>
      <p:grpSp>
        <p:nvGrpSpPr>
          <p:cNvPr id="178" name="Group"/>
          <p:cNvGrpSpPr/>
          <p:nvPr/>
        </p:nvGrpSpPr>
        <p:grpSpPr>
          <a:xfrm>
            <a:off x="-93312" y="-7175"/>
            <a:ext cx="13290742" cy="1382091"/>
            <a:chOff x="0" y="0"/>
            <a:chExt cx="13290740" cy="1382090"/>
          </a:xfrm>
        </p:grpSpPr>
        <p:sp>
          <p:nvSpPr>
            <p:cNvPr id="176" name="Rectangle"/>
            <p:cNvSpPr/>
            <p:nvPr/>
          </p:nvSpPr>
          <p:spPr>
            <a:xfrm>
              <a:off x="0" y="0"/>
              <a:ext cx="13290741" cy="1382091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77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10254" y="253714"/>
              <a:ext cx="874663" cy="8746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9" name="University of Glasgow"/>
          <p:cNvSpPr txBox="1"/>
          <p:nvPr/>
        </p:nvSpPr>
        <p:spPr>
          <a:xfrm>
            <a:off x="457200" y="-211932"/>
            <a:ext cx="8953749" cy="180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b="0" sz="4800">
                <a:solidFill>
                  <a:srgbClr val="FFD20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University of Glasgow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6020" y="4144766"/>
            <a:ext cx="4572760" cy="309423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Measure participant interpretation using……"/>
          <p:cNvSpPr txBox="1"/>
          <p:nvPr>
            <p:ph type="body" idx="1"/>
          </p:nvPr>
        </p:nvSpPr>
        <p:spPr>
          <a:xfrm>
            <a:off x="711200" y="1784350"/>
            <a:ext cx="11582400" cy="7312472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Measure participant interpretation using… </a:t>
            </a:r>
          </a:p>
          <a:p>
            <a:pPr lvl="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Free Response: “She is talking about a group of people, what do you think she is saying?”</a:t>
            </a:r>
          </a:p>
          <a:p>
            <a:pPr lvl="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Rankings and ratings of fixed statements (i.e.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“This group of people is working together to solve a problem.”</a:t>
            </a:r>
            <a:r>
              <a:t>)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Online Data Collection</a:t>
            </a:r>
          </a:p>
          <a:p>
            <a:pPr lvl="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Amazon Mechanical Turk (n=646)</a:t>
            </a:r>
          </a:p>
        </p:txBody>
      </p:sp>
      <p:sp>
        <p:nvSpPr>
          <p:cNvPr id="232" name="Experiment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Experiment</a:t>
            </a:r>
          </a:p>
        </p:txBody>
      </p:sp>
      <p:sp>
        <p:nvSpPr>
          <p:cNvPr id="233" name="Experimental Design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Experimental Design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3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Table"/>
          <p:cNvGraphicFramePr/>
          <p:nvPr/>
        </p:nvGraphicFramePr>
        <p:xfrm>
          <a:off x="482600" y="1938352"/>
          <a:ext cx="5601693" cy="44375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60732"/>
                <a:gridCol w="1072118"/>
                <a:gridCol w="1103768"/>
                <a:gridCol w="1158438"/>
                <a:gridCol w="1156454"/>
              </a:tblGrid>
              <a:tr h="11093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700">
                          <a:sym typeface="Helvetica Neue"/>
                        </a:rPr>
                        <a:t>Gesture 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700">
                          <a:sym typeface="Helvetica Neue"/>
                        </a:rPr>
                        <a:t>Gesture 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700">
                          <a:sym typeface="Helvetica Neue"/>
                        </a:rPr>
                        <a:t>Gesture 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700">
                          <a:sym typeface="Helvetica Neue"/>
                        </a:rPr>
                        <a:t>Gesture 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7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1109389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7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1109389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8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9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0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1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1109389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2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3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4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6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pic>
        <p:nvPicPr>
          <p:cNvPr id="237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088370" y="2543869"/>
            <a:ext cx="4071285" cy="443756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Arrow"/>
          <p:cNvSpPr/>
          <p:nvPr/>
        </p:nvSpPr>
        <p:spPr>
          <a:xfrm>
            <a:off x="6342587" y="3771900"/>
            <a:ext cx="1487489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Computer"/>
          <p:cNvSpPr/>
          <p:nvPr/>
        </p:nvSpPr>
        <p:spPr>
          <a:xfrm>
            <a:off x="2588545" y="7206742"/>
            <a:ext cx="1389802" cy="1121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" name="Head with Shoulders"/>
          <p:cNvSpPr/>
          <p:nvPr/>
        </p:nvSpPr>
        <p:spPr>
          <a:xfrm>
            <a:off x="2606453" y="8581884"/>
            <a:ext cx="1353987" cy="1173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Brain"/>
          <p:cNvSpPr/>
          <p:nvPr/>
        </p:nvSpPr>
        <p:spPr>
          <a:xfrm>
            <a:off x="9656811" y="7225564"/>
            <a:ext cx="1412779" cy="108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fill="norm" stroke="1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6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3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Head with Shoulders"/>
          <p:cNvSpPr/>
          <p:nvPr/>
        </p:nvSpPr>
        <p:spPr>
          <a:xfrm>
            <a:off x="9121553" y="8581884"/>
            <a:ext cx="1353987" cy="1173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035550" y="1574800"/>
            <a:ext cx="1409700" cy="14478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4" name="Table"/>
          <p:cNvGraphicFramePr/>
          <p:nvPr/>
        </p:nvGraphicFramePr>
        <p:xfrm>
          <a:off x="5148480" y="1930400"/>
          <a:ext cx="1158440" cy="110939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8438"/>
              </a:tblGrid>
              <a:tr h="11093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700">
                          <a:sym typeface="Helvetica Neue"/>
                        </a:rPr>
                        <a:t>Gesture 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45" name="Rectangle"/>
          <p:cNvSpPr/>
          <p:nvPr/>
        </p:nvSpPr>
        <p:spPr>
          <a:xfrm>
            <a:off x="419100" y="3116957"/>
            <a:ext cx="1309533" cy="3291384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Rectangle"/>
          <p:cNvSpPr/>
          <p:nvPr/>
        </p:nvSpPr>
        <p:spPr>
          <a:xfrm>
            <a:off x="8115145" y="6241095"/>
            <a:ext cx="1918545" cy="373953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Rectangle"/>
          <p:cNvSpPr/>
          <p:nvPr/>
        </p:nvSpPr>
        <p:spPr>
          <a:xfrm>
            <a:off x="8115145" y="4575672"/>
            <a:ext cx="1918545" cy="373954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104712" y="2066997"/>
            <a:ext cx="4516977" cy="46340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Pencil"/>
          <p:cNvSpPr/>
          <p:nvPr/>
        </p:nvSpPr>
        <p:spPr>
          <a:xfrm>
            <a:off x="7943323" y="1897751"/>
            <a:ext cx="76557" cy="801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280" y="0"/>
                </a:moveTo>
                <a:cubicBezTo>
                  <a:pt x="19219" y="0"/>
                  <a:pt x="21600" y="227"/>
                  <a:pt x="21600" y="508"/>
                </a:cubicBezTo>
                <a:lnTo>
                  <a:pt x="21600" y="1391"/>
                </a:lnTo>
                <a:lnTo>
                  <a:pt x="0" y="1391"/>
                </a:lnTo>
                <a:lnTo>
                  <a:pt x="0" y="508"/>
                </a:lnTo>
                <a:cubicBezTo>
                  <a:pt x="0" y="227"/>
                  <a:pt x="2399" y="0"/>
                  <a:pt x="5338" y="0"/>
                </a:cubicBezTo>
                <a:lnTo>
                  <a:pt x="16280" y="0"/>
                </a:lnTo>
                <a:close/>
                <a:moveTo>
                  <a:pt x="21600" y="1715"/>
                </a:moveTo>
                <a:lnTo>
                  <a:pt x="21600" y="4104"/>
                </a:lnTo>
                <a:lnTo>
                  <a:pt x="0" y="4104"/>
                </a:lnTo>
                <a:lnTo>
                  <a:pt x="0" y="1715"/>
                </a:lnTo>
                <a:lnTo>
                  <a:pt x="21600" y="1715"/>
                </a:lnTo>
                <a:close/>
                <a:moveTo>
                  <a:pt x="21600" y="4428"/>
                </a:moveTo>
                <a:lnTo>
                  <a:pt x="21600" y="16997"/>
                </a:lnTo>
                <a:cubicBezTo>
                  <a:pt x="20885" y="16978"/>
                  <a:pt x="20113" y="16968"/>
                  <a:pt x="19302" y="16968"/>
                </a:cubicBezTo>
                <a:cubicBezTo>
                  <a:pt x="17746" y="16968"/>
                  <a:pt x="16236" y="17008"/>
                  <a:pt x="15042" y="17079"/>
                </a:cubicBezTo>
                <a:cubicBezTo>
                  <a:pt x="13849" y="17008"/>
                  <a:pt x="12357" y="16968"/>
                  <a:pt x="10800" y="16968"/>
                </a:cubicBezTo>
                <a:cubicBezTo>
                  <a:pt x="9243" y="16968"/>
                  <a:pt x="7751" y="17008"/>
                  <a:pt x="6558" y="17079"/>
                </a:cubicBezTo>
                <a:cubicBezTo>
                  <a:pt x="5365" y="17008"/>
                  <a:pt x="3854" y="16968"/>
                  <a:pt x="2298" y="16968"/>
                </a:cubicBezTo>
                <a:cubicBezTo>
                  <a:pt x="1487" y="16968"/>
                  <a:pt x="716" y="16978"/>
                  <a:pt x="0" y="16997"/>
                </a:cubicBezTo>
                <a:lnTo>
                  <a:pt x="0" y="4428"/>
                </a:lnTo>
                <a:lnTo>
                  <a:pt x="21600" y="4428"/>
                </a:lnTo>
                <a:close/>
                <a:moveTo>
                  <a:pt x="19302" y="17292"/>
                </a:moveTo>
                <a:cubicBezTo>
                  <a:pt x="20039" y="17292"/>
                  <a:pt x="20693" y="17305"/>
                  <a:pt x="21229" y="17327"/>
                </a:cubicBezTo>
                <a:lnTo>
                  <a:pt x="16191" y="19388"/>
                </a:lnTo>
                <a:lnTo>
                  <a:pt x="15484" y="19678"/>
                </a:lnTo>
                <a:lnTo>
                  <a:pt x="6116" y="19678"/>
                </a:lnTo>
                <a:lnTo>
                  <a:pt x="5409" y="19388"/>
                </a:lnTo>
                <a:lnTo>
                  <a:pt x="371" y="17327"/>
                </a:lnTo>
                <a:cubicBezTo>
                  <a:pt x="907" y="17305"/>
                  <a:pt x="1562" y="17292"/>
                  <a:pt x="2298" y="17292"/>
                </a:cubicBezTo>
                <a:cubicBezTo>
                  <a:pt x="3518" y="17292"/>
                  <a:pt x="4669" y="17331"/>
                  <a:pt x="5303" y="17396"/>
                </a:cubicBezTo>
                <a:lnTo>
                  <a:pt x="6558" y="17525"/>
                </a:lnTo>
                <a:lnTo>
                  <a:pt x="7795" y="17396"/>
                </a:lnTo>
                <a:cubicBezTo>
                  <a:pt x="8430" y="17331"/>
                  <a:pt x="9580" y="17292"/>
                  <a:pt x="10800" y="17292"/>
                </a:cubicBezTo>
                <a:cubicBezTo>
                  <a:pt x="12020" y="17292"/>
                  <a:pt x="13171" y="17331"/>
                  <a:pt x="13805" y="17396"/>
                </a:cubicBezTo>
                <a:lnTo>
                  <a:pt x="15042" y="17525"/>
                </a:lnTo>
                <a:lnTo>
                  <a:pt x="16297" y="17396"/>
                </a:lnTo>
                <a:cubicBezTo>
                  <a:pt x="16932" y="17331"/>
                  <a:pt x="18083" y="17292"/>
                  <a:pt x="19302" y="17292"/>
                </a:cubicBezTo>
                <a:close/>
                <a:moveTo>
                  <a:pt x="14706" y="20002"/>
                </a:moveTo>
                <a:lnTo>
                  <a:pt x="10800" y="21600"/>
                </a:lnTo>
                <a:lnTo>
                  <a:pt x="6894" y="20002"/>
                </a:lnTo>
                <a:lnTo>
                  <a:pt x="14706" y="20002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0" name="Experiment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Experiment</a:t>
            </a:r>
          </a:p>
        </p:txBody>
      </p:sp>
      <p:sp>
        <p:nvSpPr>
          <p:cNvPr id="251" name="Setup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Setup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2"/>
      <p:bldP build="whole" bldLvl="1" animBg="1" rev="0" advAuto="0" spid="246" grpId="3"/>
      <p:bldP build="whole" bldLvl="1" animBg="1" rev="0" advAuto="0" spid="24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9121" y="2819204"/>
            <a:ext cx="5903044" cy="5461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50" y="2889250"/>
            <a:ext cx="6337300" cy="532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5755" y="4260541"/>
            <a:ext cx="1480445" cy="2191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7350" y="3244850"/>
            <a:ext cx="958254" cy="554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2276" y="2255838"/>
            <a:ext cx="5948060" cy="52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96921" y="2304455"/>
            <a:ext cx="5847443" cy="43086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Experiment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Experiment</a:t>
            </a:r>
          </a:p>
        </p:txBody>
      </p:sp>
      <p:sp>
        <p:nvSpPr>
          <p:cNvPr id="261" name="Results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t-test to determine significance in trends"/>
          <p:cNvSpPr txBox="1"/>
          <p:nvPr/>
        </p:nvSpPr>
        <p:spPr>
          <a:xfrm>
            <a:off x="480212" y="8734532"/>
            <a:ext cx="536417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t-test to determine significance in trends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Interpretations do differ… to some extent…"/>
          <p:cNvSpPr txBox="1"/>
          <p:nvPr>
            <p:ph type="body" idx="1"/>
          </p:nvPr>
        </p:nvSpPr>
        <p:spPr>
          <a:xfrm>
            <a:off x="711200" y="17335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Interpretations do differ… to some extent</a:t>
            </a:r>
          </a:p>
          <a:p>
            <a:pPr lvl="2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Interpretations of both metaphors do come through… but less</a:t>
            </a:r>
          </a:p>
          <a:p>
            <a:pPr lvl="2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Combined? Or precedence?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Is this communication… </a:t>
            </a:r>
          </a:p>
          <a:p>
            <a:pPr lvl="2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Intentionally subtle?</a:t>
            </a:r>
          </a:p>
          <a:p>
            <a:pPr lvl="2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Unintentionally muddled?</a:t>
            </a:r>
          </a:p>
        </p:txBody>
      </p:sp>
      <p:sp>
        <p:nvSpPr>
          <p:cNvPr id="266" name="Experiment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Experiment</a:t>
            </a:r>
          </a:p>
        </p:txBody>
      </p:sp>
      <p:sp>
        <p:nvSpPr>
          <p:cNvPr id="267" name="Findings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Findings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3749" y="4923262"/>
            <a:ext cx="6337301" cy="532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H="1">
            <a:off x="7571590" y="4567161"/>
            <a:ext cx="975805" cy="8472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Line"/>
          <p:cNvSpPr/>
          <p:nvPr/>
        </p:nvSpPr>
        <p:spPr>
          <a:xfrm>
            <a:off x="8638211" y="4472634"/>
            <a:ext cx="942886" cy="20378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Line"/>
          <p:cNvSpPr/>
          <p:nvPr/>
        </p:nvSpPr>
        <p:spPr>
          <a:xfrm flipH="1">
            <a:off x="7913956" y="4682510"/>
            <a:ext cx="656097" cy="1851939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Line"/>
          <p:cNvSpPr/>
          <p:nvPr/>
        </p:nvSpPr>
        <p:spPr>
          <a:xfrm flipH="1">
            <a:off x="10414595" y="4656907"/>
            <a:ext cx="1231875" cy="6691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Line"/>
          <p:cNvSpPr/>
          <p:nvPr/>
        </p:nvSpPr>
        <p:spPr>
          <a:xfrm>
            <a:off x="11715526" y="4622836"/>
            <a:ext cx="1084454" cy="29309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Line"/>
          <p:cNvSpPr/>
          <p:nvPr/>
        </p:nvSpPr>
        <p:spPr>
          <a:xfrm flipH="1">
            <a:off x="10512902" y="4615053"/>
            <a:ext cx="1137073" cy="1137073"/>
          </a:xfrm>
          <a:prstGeom prst="line">
            <a:avLst/>
          </a:prstGeom>
          <a:ln w="508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Line"/>
          <p:cNvSpPr/>
          <p:nvPr/>
        </p:nvSpPr>
        <p:spPr>
          <a:xfrm flipH="1">
            <a:off x="11426350" y="4658066"/>
            <a:ext cx="221908" cy="3025545"/>
          </a:xfrm>
          <a:prstGeom prst="line">
            <a:avLst/>
          </a:prstGeom>
          <a:ln w="381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Circle"/>
          <p:cNvSpPr/>
          <p:nvPr/>
        </p:nvSpPr>
        <p:spPr>
          <a:xfrm>
            <a:off x="11572464" y="4455157"/>
            <a:ext cx="244862" cy="24658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Line"/>
          <p:cNvSpPr/>
          <p:nvPr/>
        </p:nvSpPr>
        <p:spPr>
          <a:xfrm>
            <a:off x="8596468" y="4576145"/>
            <a:ext cx="797344" cy="3023203"/>
          </a:xfrm>
          <a:prstGeom prst="line">
            <a:avLst/>
          </a:prstGeom>
          <a:ln w="381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Circle"/>
          <p:cNvSpPr/>
          <p:nvPr/>
        </p:nvSpPr>
        <p:spPr>
          <a:xfrm>
            <a:off x="8490163" y="4455157"/>
            <a:ext cx="244863" cy="24658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10"/>
      <p:bldP build="whole" bldLvl="1" animBg="1" rev="0" advAuto="0" spid="269" grpId="5"/>
      <p:bldP build="whole" bldLvl="1" animBg="1" rev="0" advAuto="0" spid="271" grpId="9"/>
      <p:bldP build="whole" bldLvl="1" animBg="1" rev="0" advAuto="0" spid="270" grpId="7"/>
      <p:bldP build="whole" bldLvl="1" animBg="1" rev="0" advAuto="0" spid="268" grpId="2"/>
      <p:bldP build="whole" bldLvl="1" animBg="1" rev="0" advAuto="0" spid="278" grpId="4"/>
      <p:bldP build="whole" bldLvl="1" animBg="1" rev="0" advAuto="0" spid="273" grpId="8"/>
      <p:bldP build="whole" bldLvl="1" animBg="1" rev="0" advAuto="0" spid="276" grpId="3"/>
      <p:bldP build="p" bldLvl="1" animBg="1" rev="0" advAuto="0" spid="265" grpId="1"/>
      <p:bldP build="whole" bldLvl="1" animBg="1" rev="0" advAuto="0" spid="275" grpId="11"/>
      <p:bldP build="whole" bldLvl="1" animBg="1" rev="0" advAuto="0" spid="277" grpId="12"/>
      <p:bldP build="whole" bldLvl="1" animBg="1" rev="0" advAuto="0" spid="272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allenges for Computational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Challenges for Computational Models</a:t>
            </a:r>
          </a:p>
        </p:txBody>
      </p:sp>
      <p:sp>
        <p:nvSpPr>
          <p:cNvPr id="2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Forming animations from multiple metaphors…"/>
          <p:cNvSpPr txBox="1"/>
          <p:nvPr>
            <p:ph type="body" idx="1"/>
          </p:nvPr>
        </p:nvSpPr>
        <p:spPr>
          <a:xfrm>
            <a:off x="711200" y="1733550"/>
            <a:ext cx="11099800" cy="7187208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Forming animations from multiple metaphors</a:t>
            </a:r>
          </a:p>
          <a:p>
            <a:pPr lvl="2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Selecting the right metaphor(s)</a:t>
            </a:r>
            <a:br/>
            <a:br/>
            <a:br/>
            <a:br/>
          </a:p>
        </p:txBody>
      </p:sp>
      <p:sp>
        <p:nvSpPr>
          <p:cNvPr id="285" name="Metaphor Selection"/>
          <p:cNvSpPr txBox="1"/>
          <p:nvPr/>
        </p:nvSpPr>
        <p:spPr>
          <a:xfrm>
            <a:off x="274510" y="305502"/>
            <a:ext cx="11007572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Metaphor Selection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269" y="3931429"/>
            <a:ext cx="5258007" cy="343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2908" y="3931429"/>
            <a:ext cx="5183931" cy="34338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Challenges for Computational Models"/>
          <p:cNvSpPr txBox="1"/>
          <p:nvPr/>
        </p:nvSpPr>
        <p:spPr>
          <a:xfrm>
            <a:off x="8429400" y="263902"/>
            <a:ext cx="327929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Challenges for Computational Models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3"/>
      <p:bldP build="whole" bldLvl="1" animBg="1" rev="0" advAuto="0" spid="284" grpId="1"/>
      <p:bldP build="whole" bldLvl="1" animBg="1" rev="0" advAuto="0" spid="28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ombining pre-built animations?…"/>
          <p:cNvSpPr txBox="1"/>
          <p:nvPr>
            <p:ph type="body" idx="1"/>
          </p:nvPr>
        </p:nvSpPr>
        <p:spPr>
          <a:xfrm>
            <a:off x="711200" y="1733550"/>
            <a:ext cx="11099800" cy="7187208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Combining pre-built animations?</a:t>
            </a:r>
            <a:br/>
            <a:br/>
            <a:br/>
            <a:br/>
            <a:br/>
          </a:p>
          <a:p>
            <a:pPr lvl="2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differences in performance of same metaphor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what parameters convey what relevant information?</a:t>
            </a:r>
          </a:p>
        </p:txBody>
      </p:sp>
      <p:sp>
        <p:nvSpPr>
          <p:cNvPr id="292" name="Animation"/>
          <p:cNvSpPr txBox="1"/>
          <p:nvPr/>
        </p:nvSpPr>
        <p:spPr>
          <a:xfrm>
            <a:off x="274510" y="305502"/>
            <a:ext cx="11007572" cy="74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Animation</a:t>
            </a:r>
          </a:p>
        </p:txBody>
      </p:sp>
      <p:sp>
        <p:nvSpPr>
          <p:cNvPr id="293" name="Challenges for Computational Models"/>
          <p:cNvSpPr txBox="1"/>
          <p:nvPr/>
        </p:nvSpPr>
        <p:spPr>
          <a:xfrm>
            <a:off x="8429400" y="263902"/>
            <a:ext cx="327929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Challenges for Computational Models</a:t>
            </a:r>
          </a:p>
        </p:txBody>
      </p:sp>
      <p:pic>
        <p:nvPicPr>
          <p:cNvPr id="294" name="blend1_" descr="blend1_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09487" y="2471652"/>
            <a:ext cx="4807991" cy="2704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western_gest_1-1.mov" descr="western_gest_1-1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761698" y="7140494"/>
            <a:ext cx="4030818" cy="2267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western_gest_1-2.mov" descr="western_gest_1-2.mov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6893609" y="7140494"/>
            <a:ext cx="4030818" cy="2267335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41625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35000" fill="hold"/>
                                        <p:tgtEl>
                                          <p:spTgt spid="2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35000"/>
                            </p:stCondLst>
                            <p:childTnLst>
                              <p:par>
                                <p:cTn id="26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634999" fill="hold"/>
                                        <p:tgtEl>
                                          <p:spTgt spid="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8" fill="hold" display="0">
                  <p:stCondLst>
                    <p:cond delay="indefinite"/>
                  </p:stCondLst>
                </p:cTn>
                <p:tgtEl>
                  <p:spTgt spid="295"/>
                </p:tgtEl>
              </p:cMediaNode>
            </p:video>
            <p:video fullScrn="0">
              <p:cMediaNode mute="0" showWhenStopped="1" numSld="1" vol="100000">
                <p:cTn id="29" fill="hold" display="0">
                  <p:stCondLst>
                    <p:cond delay="indefinite"/>
                  </p:stCondLst>
                </p:cTn>
                <p:tgtEl>
                  <p:spTgt spid="296"/>
                </p:tgtEl>
              </p:cMediaNode>
            </p:video>
            <p:video fullScrn="0">
              <p:cMediaNode mute="0" showWhenStopped="1" numSld="1" vol="80000">
                <p:cTn id="30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</p:childTnLst>
        </p:cTn>
      </p:par>
    </p:tnLst>
    <p:bldLst>
      <p:bldP build="p" bldLvl="5" animBg="1" rev="0" advAuto="0" spid="29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ounded Rectangle"/>
          <p:cNvSpPr/>
          <p:nvPr/>
        </p:nvSpPr>
        <p:spPr>
          <a:xfrm>
            <a:off x="398437" y="6962903"/>
            <a:ext cx="11725326" cy="1987452"/>
          </a:xfrm>
          <a:prstGeom prst="roundRect">
            <a:avLst>
              <a:gd name="adj" fmla="val 15000"/>
            </a:avLst>
          </a:prstGeom>
          <a:solidFill>
            <a:schemeClr val="accent1">
              <a:alpha val="4633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Multiple Physical Metaphors carry information in a single gesture…"/>
          <p:cNvSpPr txBox="1"/>
          <p:nvPr>
            <p:ph type="body" idx="1"/>
          </p:nvPr>
        </p:nvSpPr>
        <p:spPr>
          <a:xfrm>
            <a:off x="711200" y="1837106"/>
            <a:ext cx="11099800" cy="6863428"/>
          </a:xfrm>
          <a:prstGeom prst="rect">
            <a:avLst/>
          </a:prstGeom>
        </p:spPr>
        <p:txBody>
          <a:bodyPr anchor="t"/>
          <a:lstStyle/>
          <a:p>
            <a:pPr marL="386715" indent="-386715" defTabSz="508254">
              <a:spcBef>
                <a:spcPts val="3600"/>
              </a:spcBef>
              <a:defRPr sz="2784">
                <a:latin typeface="+mn-lt"/>
                <a:ea typeface="+mn-ea"/>
                <a:cs typeface="+mn-cs"/>
                <a:sym typeface="Helvetica Neue Medium"/>
              </a:defRPr>
            </a:pPr>
            <a:r>
              <a:t>Multiple Physical Metaphors carry information in a single gesture</a:t>
            </a:r>
          </a:p>
          <a:p>
            <a:pPr marL="386715" indent="-386715" defTabSz="508254">
              <a:spcBef>
                <a:spcPts val="3600"/>
              </a:spcBef>
              <a:defRPr sz="278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Specific Physical Attributes? (motion capture)</a:t>
            </a:r>
          </a:p>
          <a:p>
            <a:pPr lvl="2" marL="1160144" indent="-386715" defTabSz="508254">
              <a:spcBef>
                <a:spcPts val="3600"/>
              </a:spcBef>
              <a:defRPr sz="278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behavioral </a:t>
            </a:r>
          </a:p>
          <a:p>
            <a:pPr lvl="2" marL="1160144" indent="-386715" defTabSz="508254">
              <a:spcBef>
                <a:spcPts val="3600"/>
              </a:spcBef>
              <a:defRPr sz="278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computational</a:t>
            </a:r>
          </a:p>
          <a:p>
            <a:pPr marL="386715" indent="-386715" defTabSz="508254">
              <a:spcBef>
                <a:spcPts val="3600"/>
              </a:spcBef>
              <a:defRPr sz="278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Gesture across time?</a:t>
            </a:r>
          </a:p>
          <a:p>
            <a:pPr lvl="2" marL="1160144" indent="-386715" defTabSz="508254">
              <a:spcBef>
                <a:spcPts val="3600"/>
              </a:spcBef>
              <a:defRPr sz="278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MEG (implied objects)</a:t>
            </a:r>
          </a:p>
          <a:p>
            <a:pPr marL="386715" indent="-386715" defTabSz="508254">
              <a:spcBef>
                <a:spcPts val="3600"/>
              </a:spcBef>
              <a:defRPr sz="278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Cross-cultural interpretation (behavioral)</a:t>
            </a:r>
          </a:p>
          <a:p>
            <a:pPr marL="386715" indent="-386715" defTabSz="508254">
              <a:spcBef>
                <a:spcPts val="3600"/>
              </a:spcBef>
              <a:defRPr sz="2784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Evaluating communicative efficacy in virtual agents and robots</a:t>
            </a:r>
          </a:p>
        </p:txBody>
      </p:sp>
      <p:sp>
        <p:nvSpPr>
          <p:cNvPr id="301" name="So What Did We Learn?"/>
          <p:cNvSpPr txBox="1"/>
          <p:nvPr/>
        </p:nvSpPr>
        <p:spPr>
          <a:xfrm>
            <a:off x="6799" y="268323"/>
            <a:ext cx="7955085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So What Did We Learn?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00" grpId="1"/>
      <p:bldP build="whole" bldLvl="1" animBg="1" rev="0" advAuto="0" spid="299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HANK YOU!!!!!!!!!!"/>
          <p:cNvSpPr txBox="1"/>
          <p:nvPr/>
        </p:nvSpPr>
        <p:spPr>
          <a:xfrm>
            <a:off x="429203" y="268323"/>
            <a:ext cx="635683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THANK YOU!!!!!!!!!!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494" y="1668915"/>
            <a:ext cx="2871194" cy="2871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5541" y="1747738"/>
            <a:ext cx="6258124" cy="6258124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Marion Roth"/>
          <p:cNvSpPr txBox="1"/>
          <p:nvPr/>
        </p:nvSpPr>
        <p:spPr>
          <a:xfrm>
            <a:off x="565500" y="4514658"/>
            <a:ext cx="171968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Marion Roth</a:t>
            </a:r>
          </a:p>
        </p:txBody>
      </p:sp>
      <p:sp>
        <p:nvSpPr>
          <p:cNvPr id="308" name="Stacy Marsella"/>
          <p:cNvSpPr txBox="1"/>
          <p:nvPr/>
        </p:nvSpPr>
        <p:spPr>
          <a:xfrm>
            <a:off x="5174261" y="8042459"/>
            <a:ext cx="201899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Stacy Marsella</a:t>
            </a:r>
          </a:p>
        </p:txBody>
      </p:sp>
      <p:sp>
        <p:nvSpPr>
          <p:cNvPr id="309" name="Mathieu Chollet"/>
          <p:cNvSpPr txBox="1"/>
          <p:nvPr/>
        </p:nvSpPr>
        <p:spPr>
          <a:xfrm>
            <a:off x="534845" y="8961294"/>
            <a:ext cx="214853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Mathieu Chollet</a:t>
            </a:r>
          </a:p>
        </p:txBody>
      </p:sp>
      <p:pic>
        <p:nvPicPr>
          <p:cNvPr id="310" name="mathieumocap.jpeg" descr="mathieumocap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494" y="5120183"/>
            <a:ext cx="2871194" cy="3828257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D. Camacho Piris,  (2017). Mover4 beso robotikoaren traiektoriak 3D ikusmen sentsorearen elikaduraz.…"/>
          <p:cNvSpPr txBox="1"/>
          <p:nvPr>
            <p:ph type="body" idx="1"/>
          </p:nvPr>
        </p:nvSpPr>
        <p:spPr>
          <a:xfrm>
            <a:off x="444500" y="1733550"/>
            <a:ext cx="11470482" cy="628650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spcBef>
                <a:spcPts val="1200"/>
              </a:spcBef>
              <a:buSzTx/>
              <a:buNone/>
              <a:defRPr sz="13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222222"/>
                </a:solidFill>
              </a:defRPr>
            </a:pPr>
            <a:r>
              <a:t>D. Camacho Piris,  (2017). Mover4 beso robotikoaren traiektoriak 3D ikusmen sentsorearen elikaduraz.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1300">
                <a:ln w="0" cap="flat">
                  <a:solidFill>
                    <a:srgbClr val="222222"/>
                  </a:solidFill>
                  <a:prstDash val="solid"/>
                  <a:miter lim="400000"/>
                </a:ln>
                <a:solidFill>
                  <a:srgbClr val="222222"/>
                </a:solidFill>
              </a:defRPr>
            </a:pPr>
            <a:r>
              <a:t>J. Cassell, H. Vilhjalmsso, and T. Bickmore. Beat: The behavior expression animation toolkit. In </a:t>
            </a:r>
            <a:r>
              <a:rPr i="1"/>
              <a:t>Proceedings of ACM SIGGRAPH</a:t>
            </a:r>
            <a:r>
              <a:t>, 2001 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1300"/>
            </a:pPr>
            <a:r>
              <a:t>A. J. Cienki and J.-P. Koenig. Metaphoric gestures and some of their relations to verbal metaphoric expressions. </a:t>
            </a:r>
            <a:r>
              <a:rPr i="1"/>
              <a:t>Discourse and cognition: Bridging the gap</a:t>
            </a:r>
            <a:r>
              <a:t>, pages 189–204, 1998. 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1300"/>
            </a:pPr>
            <a:r>
              <a:t>S. Ginosar, Bar, A., Kohavi, G., Chan, C., Owens, A., &amp; Malik, J. (2019). Learning Individual Styles of Conversational Gesture. In </a:t>
            </a:r>
            <a:r>
              <a:rPr i="1"/>
              <a:t>Proceedings of the IEEE Conference on Computer Vision and Pattern Recognition</a:t>
            </a:r>
            <a:r>
              <a:t> (pp. 3497-3506).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sz="1300"/>
            </a:pPr>
            <a:r>
              <a:t>S. Goldin-Meadow and M. W. Alibali. Gesture’s role in speaking, learning, and creating language. </a:t>
            </a:r>
            <a:r>
              <a:rPr i="1"/>
              <a:t>Annual review of psychology</a:t>
            </a:r>
            <a:r>
              <a:t>, 64:257– 283, 2013. 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i="1" sz="1300"/>
            </a:pPr>
            <a:r>
              <a:rPr i="0"/>
              <a:t>J. Grady. </a:t>
            </a:r>
            <a:r>
              <a:t>Foundations of meaning: Primary metaphors and primary scenes</a:t>
            </a:r>
            <a:r>
              <a:rPr i="0"/>
              <a:t>. 1997. </a:t>
            </a:r>
            <a:endParaRPr i="0"/>
          </a:p>
          <a:p>
            <a:pPr marL="0" indent="0" defTabSz="457200">
              <a:spcBef>
                <a:spcPts val="1200"/>
              </a:spcBef>
              <a:buSzTx/>
              <a:buNone/>
              <a:defRPr sz="1300"/>
            </a:pPr>
            <a:r>
              <a:t>A. Jamalian and B. Tversky. Gestures alter thinking about time. In </a:t>
            </a:r>
            <a:r>
              <a:rPr i="1"/>
              <a:t>Proceedings of the Annual Meeting of the Cognitive Science Society</a:t>
            </a:r>
            <a:r>
              <a:t>, volume 34, pages 503–508, 2012. </a:t>
            </a:r>
          </a:p>
          <a:p>
            <a:pPr marL="0" indent="0" defTabSz="457200">
              <a:spcBef>
                <a:spcPts val="1100"/>
              </a:spcBef>
              <a:buSzTx/>
              <a:buNone/>
              <a:defRPr sz="1300"/>
            </a:pPr>
            <a:r>
              <a:t>J. Lee and S. Marsella. Nonverbal behavior generator for embodied conversational agents. In </a:t>
            </a:r>
            <a:r>
              <a:rPr i="1"/>
              <a:t>International Conference on Intelligent Virtual Agents</a:t>
            </a:r>
            <a:r>
              <a:t>, pages 243–255. Springer, 2006. </a:t>
            </a:r>
          </a:p>
          <a:p>
            <a:pPr marL="0" indent="0" defTabSz="457200">
              <a:spcBef>
                <a:spcPts val="1100"/>
              </a:spcBef>
              <a:buSzTx/>
              <a:buNone/>
              <a:defRPr sz="1300"/>
            </a:pPr>
            <a:r>
              <a:t>C.W. Leong, B.B. Klebanov, and E.Shutova. A report on the 2018 vua metaphor detection shared task. In </a:t>
            </a:r>
            <a:r>
              <a:rPr i="1"/>
              <a:t>Workshop on Figurative Language Processing</a:t>
            </a:r>
            <a:r>
              <a:t>, 2018. </a:t>
            </a:r>
            <a:br/>
            <a:r>
              <a:t>M. Lhommet and S.C. Marsella. Gesture with meaning. In International Conference on Intelligent Virtual Agents, pages 303–312. Springer, 2013. </a:t>
            </a:r>
          </a:p>
          <a:p>
            <a:pPr marL="0" indent="0" defTabSz="457200">
              <a:spcBef>
                <a:spcPts val="1200"/>
              </a:spcBef>
              <a:buSzTx/>
              <a:buNone/>
              <a:defRPr i="1" sz="1300"/>
            </a:pPr>
            <a:r>
              <a:rPr i="0"/>
              <a:t>D. McNeill. </a:t>
            </a:r>
            <a:r>
              <a:t>Hand and mind: What gestures reveal about thought</a:t>
            </a:r>
            <a:r>
              <a:rPr i="0"/>
              <a:t>. University of Chicago press, 1992. </a:t>
            </a:r>
            <a:endParaRPr i="0"/>
          </a:p>
          <a:p>
            <a:pPr marL="0" indent="0" defTabSz="457200">
              <a:spcBef>
                <a:spcPts val="1200"/>
              </a:spcBef>
              <a:buSzTx/>
              <a:buNone/>
              <a:defRPr sz="1300"/>
            </a:pPr>
            <a:r>
              <a:t>B. Ravenet, C. Pelachaud, C. Clavel, and S. Marsella. Automating the production of communicative gestures in embodied characters. </a:t>
            </a:r>
            <a:r>
              <a:rPr i="1"/>
              <a:t>Frontiers </a:t>
            </a:r>
            <a:r>
              <a:rPr i="1" sz="1400"/>
              <a:t>in psychology</a:t>
            </a:r>
            <a:r>
              <a:rPr sz="1400"/>
              <a:t>, 9, 2018. </a:t>
            </a:r>
            <a:endParaRPr sz="1400"/>
          </a:p>
          <a:p>
            <a:pPr marL="0" indent="0" defTabSz="457200">
              <a:lnSpc>
                <a:spcPts val="2800"/>
              </a:lnSpc>
              <a:spcBef>
                <a:spcPts val="1200"/>
              </a:spcBef>
              <a:buSzTx/>
              <a:buNone/>
              <a:defRPr sz="1300"/>
            </a:pPr>
            <a:r>
              <a:t>Y. Xu, C. Pelachaud, and S. Marsella. Compound gesture generation: a model based on ideational units. In </a:t>
            </a:r>
            <a:r>
              <a:rPr i="1"/>
              <a:t>International Conference on Intelligent Virtual Agents</a:t>
            </a:r>
            <a:r>
              <a:t>, pages 477–491. Springer, 2014. </a:t>
            </a:r>
          </a:p>
        </p:txBody>
      </p:sp>
      <p:sp>
        <p:nvSpPr>
          <p:cNvPr id="314" name="References"/>
          <p:cNvSpPr txBox="1"/>
          <p:nvPr/>
        </p:nvSpPr>
        <p:spPr>
          <a:xfrm>
            <a:off x="-434397" y="268323"/>
            <a:ext cx="5353779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etaphoric Ges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Metaphoric Gestures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Questions"/>
          <p:cNvSpPr txBox="1"/>
          <p:nvPr>
            <p:ph type="ctrTitle"/>
          </p:nvPr>
        </p:nvSpPr>
        <p:spPr>
          <a:xfrm>
            <a:off x="1270000" y="3810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sp>
        <p:nvSpPr>
          <p:cNvPr id="318" name="https://tinyurl.com/acii19…"/>
          <p:cNvSpPr txBox="1"/>
          <p:nvPr>
            <p:ph type="subTitle" sz="quarter" idx="1"/>
          </p:nvPr>
        </p:nvSpPr>
        <p:spPr>
          <a:xfrm>
            <a:off x="4934991" y="7252841"/>
            <a:ext cx="6799809" cy="2234208"/>
          </a:xfrm>
          <a:prstGeom prst="rect">
            <a:avLst/>
          </a:prstGeom>
        </p:spPr>
        <p:txBody>
          <a:bodyPr anchor="ctr"/>
          <a:lstStyle/>
          <a:p>
            <a:pPr algn="l" defTabSz="411479">
              <a:lnSpc>
                <a:spcPts val="5400"/>
              </a:lnSpc>
              <a:defRPr sz="3330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https://tinyurl.com/acii19</a:t>
            </a:r>
          </a:p>
          <a:p>
            <a:pPr lvl="3" algn="l" defTabSz="525779">
              <a:lnSpc>
                <a:spcPct val="110000"/>
              </a:lnSpc>
              <a:defRPr sz="333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carolyn.saund@gmail.com</a:t>
            </a:r>
          </a:p>
          <a:p>
            <a:pPr lvl="3" algn="l" defTabSz="525779">
              <a:lnSpc>
                <a:spcPct val="110000"/>
              </a:lnSpc>
              <a:defRPr sz="333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@CarolynBot</a:t>
            </a:r>
            <a:br/>
            <a:r>
              <a:t>csaund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-80503" y="-4512"/>
            <a:ext cx="13265124" cy="1379428"/>
            <a:chOff x="0" y="0"/>
            <a:chExt cx="13265122" cy="1379426"/>
          </a:xfrm>
        </p:grpSpPr>
        <p:sp>
          <p:nvSpPr>
            <p:cNvPr id="319" name="Rectangle"/>
            <p:cNvSpPr/>
            <p:nvPr/>
          </p:nvSpPr>
          <p:spPr>
            <a:xfrm>
              <a:off x="0" y="0"/>
              <a:ext cx="13265123" cy="1379427"/>
            </a:xfrm>
            <a:prstGeom prst="rect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20" name="uofglogo.png" descr="uofglog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987103" y="253225"/>
              <a:ext cx="872978" cy="872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2" name="University of Glasgow"/>
          <p:cNvSpPr txBox="1"/>
          <p:nvPr/>
        </p:nvSpPr>
        <p:spPr>
          <a:xfrm>
            <a:off x="457200" y="-211932"/>
            <a:ext cx="8953749" cy="180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b="0" sz="4800">
                <a:solidFill>
                  <a:srgbClr val="FFD20B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University of Glasgow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5911" y="8251874"/>
            <a:ext cx="765126" cy="765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5771" y="7881848"/>
            <a:ext cx="525406" cy="525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49816" y="8957920"/>
            <a:ext cx="857317" cy="642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15771" y="7294367"/>
            <a:ext cx="525406" cy="52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91203" y="3529038"/>
            <a:ext cx="4321711" cy="2160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imageedit_1_2585435952.png" descr="imageedit_1_258543595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54655" y="3640214"/>
            <a:ext cx="5994808" cy="369096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Experiment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Experiment</a:t>
            </a:r>
          </a:p>
        </p:txBody>
      </p:sp>
      <p:sp>
        <p:nvSpPr>
          <p:cNvPr id="332" name="Results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Actually, we formed groupings"/>
          <p:cNvSpPr txBox="1"/>
          <p:nvPr>
            <p:ph type="body" sz="quarter" idx="1"/>
          </p:nvPr>
        </p:nvSpPr>
        <p:spPr>
          <a:xfrm>
            <a:off x="334054" y="1699835"/>
            <a:ext cx="5905234" cy="61660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Actually, we formed groupings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474" y="2739969"/>
            <a:ext cx="2432413" cy="5675629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ontrol"/>
          <p:cNvSpPr txBox="1"/>
          <p:nvPr/>
        </p:nvSpPr>
        <p:spPr>
          <a:xfrm>
            <a:off x="4187256" y="3140976"/>
            <a:ext cx="5905234" cy="616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200"/>
              </a:spcBef>
              <a:defRPr b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Control</a:t>
            </a:r>
          </a:p>
        </p:txBody>
      </p:sp>
      <p:sp>
        <p:nvSpPr>
          <p:cNvPr id="337" name="Conflict"/>
          <p:cNvSpPr txBox="1"/>
          <p:nvPr/>
        </p:nvSpPr>
        <p:spPr>
          <a:xfrm>
            <a:off x="4187256" y="3952661"/>
            <a:ext cx="5905234" cy="616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200"/>
              </a:spcBef>
              <a:defRPr b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Conflict</a:t>
            </a:r>
          </a:p>
        </p:txBody>
      </p:sp>
      <p:sp>
        <p:nvSpPr>
          <p:cNvPr id="338" name="Openness"/>
          <p:cNvSpPr txBox="1"/>
          <p:nvPr/>
        </p:nvSpPr>
        <p:spPr>
          <a:xfrm>
            <a:off x="4187256" y="4692986"/>
            <a:ext cx="5905234" cy="616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200"/>
              </a:spcBef>
              <a:defRPr b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Openness</a:t>
            </a:r>
          </a:p>
        </p:txBody>
      </p:sp>
      <p:sp>
        <p:nvSpPr>
          <p:cNvPr id="339" name="Certainty"/>
          <p:cNvSpPr txBox="1"/>
          <p:nvPr/>
        </p:nvSpPr>
        <p:spPr>
          <a:xfrm>
            <a:off x="4187256" y="5562814"/>
            <a:ext cx="5905234" cy="616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200"/>
              </a:spcBef>
              <a:defRPr b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Certainty</a:t>
            </a:r>
          </a:p>
        </p:txBody>
      </p:sp>
      <p:sp>
        <p:nvSpPr>
          <p:cNvPr id="340" name="Unity"/>
          <p:cNvSpPr txBox="1"/>
          <p:nvPr/>
        </p:nvSpPr>
        <p:spPr>
          <a:xfrm>
            <a:off x="4187256" y="6477899"/>
            <a:ext cx="5905234" cy="616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200"/>
              </a:spcBef>
              <a:defRPr b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Unity</a:t>
            </a:r>
          </a:p>
        </p:txBody>
      </p:sp>
      <p:sp>
        <p:nvSpPr>
          <p:cNvPr id="341" name="Size"/>
          <p:cNvSpPr txBox="1"/>
          <p:nvPr/>
        </p:nvSpPr>
        <p:spPr>
          <a:xfrm>
            <a:off x="4187256" y="7397987"/>
            <a:ext cx="5905234" cy="61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200"/>
              </a:spcBef>
              <a:defRPr b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Size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7647" y="3187426"/>
            <a:ext cx="6302805" cy="5105948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Line"/>
          <p:cNvSpPr/>
          <p:nvPr/>
        </p:nvSpPr>
        <p:spPr>
          <a:xfrm flipV="1">
            <a:off x="3124934" y="6812666"/>
            <a:ext cx="970995" cy="11954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4" name="Line"/>
          <p:cNvSpPr/>
          <p:nvPr/>
        </p:nvSpPr>
        <p:spPr>
          <a:xfrm flipV="1">
            <a:off x="3124933" y="4365055"/>
            <a:ext cx="951620" cy="3272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5" name="Line"/>
          <p:cNvSpPr/>
          <p:nvPr/>
        </p:nvSpPr>
        <p:spPr>
          <a:xfrm flipV="1">
            <a:off x="3124934" y="6034515"/>
            <a:ext cx="970995" cy="11954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6" name="Line"/>
          <p:cNvSpPr/>
          <p:nvPr/>
        </p:nvSpPr>
        <p:spPr>
          <a:xfrm flipV="1">
            <a:off x="3124934" y="3448473"/>
            <a:ext cx="951352" cy="33741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7" name="Line"/>
          <p:cNvSpPr/>
          <p:nvPr/>
        </p:nvSpPr>
        <p:spPr>
          <a:xfrm>
            <a:off x="3124934" y="6414039"/>
            <a:ext cx="971911" cy="12251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8" name="Line"/>
          <p:cNvSpPr/>
          <p:nvPr/>
        </p:nvSpPr>
        <p:spPr>
          <a:xfrm flipV="1">
            <a:off x="3124934" y="4361292"/>
            <a:ext cx="972015" cy="16467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9" name="Line"/>
          <p:cNvSpPr/>
          <p:nvPr/>
        </p:nvSpPr>
        <p:spPr>
          <a:xfrm>
            <a:off x="3124933" y="5595012"/>
            <a:ext cx="970118" cy="9701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0" name="Line"/>
          <p:cNvSpPr/>
          <p:nvPr/>
        </p:nvSpPr>
        <p:spPr>
          <a:xfrm>
            <a:off x="3124933" y="5158276"/>
            <a:ext cx="955267" cy="24628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1" name="Line"/>
          <p:cNvSpPr/>
          <p:nvPr/>
        </p:nvSpPr>
        <p:spPr>
          <a:xfrm>
            <a:off x="3124934" y="4769200"/>
            <a:ext cx="964412" cy="2000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2" name="Line"/>
          <p:cNvSpPr/>
          <p:nvPr/>
        </p:nvSpPr>
        <p:spPr>
          <a:xfrm>
            <a:off x="3124934" y="4375604"/>
            <a:ext cx="971243" cy="12590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3" name="Line"/>
          <p:cNvSpPr/>
          <p:nvPr/>
        </p:nvSpPr>
        <p:spPr>
          <a:xfrm>
            <a:off x="3124933" y="4043001"/>
            <a:ext cx="970118" cy="9701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4" name="Line"/>
          <p:cNvSpPr/>
          <p:nvPr/>
        </p:nvSpPr>
        <p:spPr>
          <a:xfrm flipV="1">
            <a:off x="3124934" y="3394644"/>
            <a:ext cx="963758" cy="1937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5" name="Arrow"/>
          <p:cNvSpPr/>
          <p:nvPr/>
        </p:nvSpPr>
        <p:spPr>
          <a:xfrm>
            <a:off x="6148353" y="4671978"/>
            <a:ext cx="912184" cy="788122"/>
          </a:xfrm>
          <a:prstGeom prst="rightArrow">
            <a:avLst>
              <a:gd name="adj1" fmla="val 32000"/>
              <a:gd name="adj2" fmla="val 7407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6" name="Rounded Rectangle"/>
          <p:cNvSpPr/>
          <p:nvPr/>
        </p:nvSpPr>
        <p:spPr>
          <a:xfrm>
            <a:off x="4132528" y="3006001"/>
            <a:ext cx="1984339" cy="5143565"/>
          </a:xfrm>
          <a:prstGeom prst="roundRect">
            <a:avLst>
              <a:gd name="adj" fmla="val 15000"/>
            </a:avLst>
          </a:prstGeom>
          <a:solidFill>
            <a:schemeClr val="accent1">
              <a:alpha val="3096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63" name="Group"/>
          <p:cNvGrpSpPr/>
          <p:nvPr/>
        </p:nvGrpSpPr>
        <p:grpSpPr>
          <a:xfrm>
            <a:off x="8634421" y="3301726"/>
            <a:ext cx="3403349" cy="3400873"/>
            <a:chOff x="0" y="0"/>
            <a:chExt cx="3403347" cy="3400871"/>
          </a:xfrm>
        </p:grpSpPr>
        <p:sp>
          <p:nvSpPr>
            <p:cNvPr id="357" name="Rectangle"/>
            <p:cNvSpPr/>
            <p:nvPr/>
          </p:nvSpPr>
          <p:spPr>
            <a:xfrm>
              <a:off x="551862" y="2247255"/>
              <a:ext cx="577526" cy="579636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8" name="Rectangle"/>
            <p:cNvSpPr/>
            <p:nvPr/>
          </p:nvSpPr>
          <p:spPr>
            <a:xfrm>
              <a:off x="0" y="2821236"/>
              <a:ext cx="577525" cy="579636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9" name="Rectangle"/>
            <p:cNvSpPr/>
            <p:nvPr/>
          </p:nvSpPr>
          <p:spPr>
            <a:xfrm>
              <a:off x="1133165" y="1672538"/>
              <a:ext cx="577526" cy="579636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0" name="Rectangle"/>
            <p:cNvSpPr/>
            <p:nvPr/>
          </p:nvSpPr>
          <p:spPr>
            <a:xfrm>
              <a:off x="1694384" y="1111816"/>
              <a:ext cx="577526" cy="579636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1" name="Rectangle"/>
            <p:cNvSpPr/>
            <p:nvPr/>
          </p:nvSpPr>
          <p:spPr>
            <a:xfrm>
              <a:off x="2262875" y="563954"/>
              <a:ext cx="577526" cy="579636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62" name="Rectangle"/>
            <p:cNvSpPr/>
            <p:nvPr/>
          </p:nvSpPr>
          <p:spPr>
            <a:xfrm>
              <a:off x="2825822" y="0"/>
              <a:ext cx="577526" cy="579636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7350" y="3244850"/>
            <a:ext cx="958254" cy="55477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Experiment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Experiment</a:t>
            </a:r>
          </a:p>
        </p:txBody>
      </p:sp>
      <p:sp>
        <p:nvSpPr>
          <p:cNvPr id="367" name="Results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758998"/>
            <a:ext cx="9144719" cy="2350317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Gesture 1 — “Unpolite”"/>
          <p:cNvSpPr txBox="1"/>
          <p:nvPr/>
        </p:nvSpPr>
        <p:spPr>
          <a:xfrm>
            <a:off x="16823" y="1448749"/>
            <a:ext cx="31796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Gesture 1 — “Unpolite”</a:t>
            </a:r>
          </a:p>
        </p:txBody>
      </p:sp>
      <p:pic>
        <p:nvPicPr>
          <p:cNvPr id="3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4635263"/>
            <a:ext cx="9122000" cy="1400789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Gesture 2 — “Audience”"/>
          <p:cNvSpPr txBox="1"/>
          <p:nvPr/>
        </p:nvSpPr>
        <p:spPr>
          <a:xfrm>
            <a:off x="-18687" y="4148885"/>
            <a:ext cx="332689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Gesture 2 — “Audience”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3385" y="6523286"/>
            <a:ext cx="9191488" cy="1675045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esture 3 — “Entity”"/>
          <p:cNvSpPr txBox="1"/>
          <p:nvPr/>
        </p:nvSpPr>
        <p:spPr>
          <a:xfrm>
            <a:off x="21572" y="6166910"/>
            <a:ext cx="282397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Gesture 3 — “Entity”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8685565"/>
            <a:ext cx="9122000" cy="1025802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Gesture 5 — “Specific”"/>
          <p:cNvSpPr txBox="1"/>
          <p:nvPr/>
        </p:nvSpPr>
        <p:spPr>
          <a:xfrm>
            <a:off x="39225" y="8293809"/>
            <a:ext cx="313486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Gesture 5 — “Specific”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estures which “present an image of an abstract concept.” (McNeill 1992)…"/>
          <p:cNvSpPr txBox="1"/>
          <p:nvPr>
            <p:ph type="body" idx="1"/>
          </p:nvPr>
        </p:nvSpPr>
        <p:spPr>
          <a:xfrm>
            <a:off x="711200" y="173355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Gestures which “present an image of an abstract concept.” (McNeill 1992) 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Evocative of a semantic idea</a:t>
            </a:r>
          </a:p>
          <a:p>
            <a:pPr lvl="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“abstract idea is concrete object”</a:t>
            </a:r>
            <a:r>
              <a:t> (Grady 1997)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Scene or Semantic-Based (Lhommet &amp; Marsella 2013)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We use more than one at a time (Saund et al. 2019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to appear</a:t>
            </a:r>
            <a:r>
              <a:t>)</a:t>
            </a:r>
          </a:p>
        </p:txBody>
      </p:sp>
      <p:sp>
        <p:nvSpPr>
          <p:cNvPr id="187" name="What Are They?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What Are They?</a:t>
            </a:r>
          </a:p>
        </p:txBody>
      </p:sp>
      <p:sp>
        <p:nvSpPr>
          <p:cNvPr id="188" name="Metaphoric Gestures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Metaphoric Gestures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Examples"/>
          <p:cNvSpPr txBox="1"/>
          <p:nvPr>
            <p:ph type="body" idx="1"/>
          </p:nvPr>
        </p:nvSpPr>
        <p:spPr>
          <a:xfrm>
            <a:off x="7112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Examples</a:t>
            </a:r>
          </a:p>
        </p:txBody>
      </p:sp>
      <p:pic>
        <p:nvPicPr>
          <p:cNvPr id="192" name="megynkelly_available_audience_full_scene.mp4" descr="megynkelly_available_audience_full_scen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9400" y="1739900"/>
            <a:ext cx="8065737" cy="4536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unpolite_orig_vid.mp4" descr="unpolite_orig_vid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963900" y="5691494"/>
            <a:ext cx="6837700" cy="384620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Examples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Examples</a:t>
            </a:r>
          </a:p>
        </p:txBody>
      </p:sp>
      <p:sp>
        <p:nvSpPr>
          <p:cNvPr id="195" name="Metaphoric Gestures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Metaphoric Gestures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5544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1022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92"/>
                </p:tgtEl>
              </p:cMediaNode>
            </p:video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deling For Use In Virtual Agents and Robots because metaphoric gesture:…"/>
          <p:cNvSpPr txBox="1"/>
          <p:nvPr>
            <p:ph type="body" idx="1"/>
          </p:nvPr>
        </p:nvSpPr>
        <p:spPr>
          <a:xfrm>
            <a:off x="495300" y="1733550"/>
            <a:ext cx="7167464" cy="72053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Modeling For Use In Virtual Agents and Robots because metaphoric gesture:</a:t>
            </a:r>
          </a:p>
          <a:p>
            <a:pPr marL="500062" indent="-500062"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Affects thought in viewer (Jamalian &amp; Tversky 2012)</a:t>
            </a:r>
          </a:p>
          <a:p>
            <a:pPr marL="500062" indent="-500062"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Influences perceptions about the speaker (Goldin-Meadow &amp; Alibali 2006)</a:t>
            </a:r>
          </a:p>
          <a:p>
            <a:pPr marL="500062" indent="-500062"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Is a window into cognition (Cienki &amp; Koenig 1998)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4731" y="2326861"/>
            <a:ext cx="5181601" cy="355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8881" y="6834807"/>
            <a:ext cx="4813301" cy="2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Jamalian &amp; Tversky 2012"/>
          <p:cNvSpPr txBox="1"/>
          <p:nvPr/>
        </p:nvSpPr>
        <p:spPr>
          <a:xfrm>
            <a:off x="9906000" y="6036055"/>
            <a:ext cx="2838704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i="1" sz="2000"/>
            </a:lvl1pPr>
          </a:lstStyle>
          <a:p>
            <a:pPr/>
            <a:r>
              <a:t>Jamalian &amp; Tversky 2012</a:t>
            </a:r>
          </a:p>
        </p:txBody>
      </p:sp>
      <p:sp>
        <p:nvSpPr>
          <p:cNvPr id="202" name="Saund et al. 2019 to appear"/>
          <p:cNvSpPr txBox="1"/>
          <p:nvPr/>
        </p:nvSpPr>
        <p:spPr>
          <a:xfrm>
            <a:off x="9512300" y="8957055"/>
            <a:ext cx="3182620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i="1" sz="2000"/>
            </a:lvl1pPr>
          </a:lstStyle>
          <a:p>
            <a:pPr/>
            <a:r>
              <a:t>Saund et al. 2019 to appear</a:t>
            </a:r>
          </a:p>
        </p:txBody>
      </p:sp>
      <p:sp>
        <p:nvSpPr>
          <p:cNvPr id="203" name="Metaphoric Gestures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Metaphoric Gestures</a:t>
            </a:r>
          </a:p>
        </p:txBody>
      </p:sp>
      <p:sp>
        <p:nvSpPr>
          <p:cNvPr id="204" name="Their Functions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Their Functions</a:t>
            </a:r>
          </a:p>
        </p:txBody>
      </p:sp>
      <p:sp>
        <p:nvSpPr>
          <p:cNvPr id="205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3"/>
      <p:bldP build="whole" bldLvl="1" animBg="1" rev="0" advAuto="0" spid="199" grpId="1"/>
      <p:bldP build="whole" bldLvl="1" animBg="1" rev="0" advAuto="0" spid="202" grpId="4"/>
      <p:bldP build="whole" bldLvl="1" animBg="1" rev="0" advAuto="0" spid="201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meta-gesture-generation-no-sound.mp4" descr="meta-gesture-generation-no-sound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57800" y="5003800"/>
            <a:ext cx="76708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enerated-gestures-clip.mp4" descr="generated-gestures-clip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90500" y="1752600"/>
            <a:ext cx="6596461" cy="371051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Ravanet et al. 2018"/>
          <p:cNvSpPr txBox="1"/>
          <p:nvPr/>
        </p:nvSpPr>
        <p:spPr>
          <a:xfrm>
            <a:off x="2463800" y="9142070"/>
            <a:ext cx="26670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Ravanet et al. 2018</a:t>
            </a:r>
          </a:p>
        </p:txBody>
      </p:sp>
      <p:sp>
        <p:nvSpPr>
          <p:cNvPr id="210" name="Camacho Piris 2017"/>
          <p:cNvSpPr txBox="1"/>
          <p:nvPr/>
        </p:nvSpPr>
        <p:spPr>
          <a:xfrm>
            <a:off x="6963968" y="1763370"/>
            <a:ext cx="278526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Camacho Piris 2017</a:t>
            </a:r>
          </a:p>
        </p:txBody>
      </p:sp>
      <p:sp>
        <p:nvSpPr>
          <p:cNvPr id="211" name="Largely built from  surface text… but sometimes the text is irrelevant"/>
          <p:cNvSpPr txBox="1"/>
          <p:nvPr/>
        </p:nvSpPr>
        <p:spPr>
          <a:xfrm>
            <a:off x="203199" y="6267084"/>
            <a:ext cx="5065549" cy="207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 b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Largely built from </a:t>
            </a:r>
            <a:br/>
            <a:r>
              <a:t>surface text… but sometimes the text is irrelevant </a:t>
            </a:r>
          </a:p>
        </p:txBody>
      </p:sp>
      <p:sp>
        <p:nvSpPr>
          <p:cNvPr id="212" name="Deep learning is somewhat effective… but doesn’t tell us much about cognition"/>
          <p:cNvSpPr txBox="1"/>
          <p:nvPr/>
        </p:nvSpPr>
        <p:spPr>
          <a:xfrm>
            <a:off x="7048500" y="2572348"/>
            <a:ext cx="5065548" cy="2071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 b="0"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Deep learning is somewhat effective… but doesn’t tell us much about cognition</a:t>
            </a:r>
          </a:p>
        </p:txBody>
      </p:sp>
      <p:sp>
        <p:nvSpPr>
          <p:cNvPr id="213" name="Modeling Examples"/>
          <p:cNvSpPr txBox="1"/>
          <p:nvPr/>
        </p:nvSpPr>
        <p:spPr>
          <a:xfrm>
            <a:off x="500051" y="249641"/>
            <a:ext cx="8248158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Modeling Examples</a:t>
            </a:r>
          </a:p>
        </p:txBody>
      </p:sp>
      <p:sp>
        <p:nvSpPr>
          <p:cNvPr id="214" name="Metaphoric Gestures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Metaphoric Gestures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8555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821666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207"/>
                </p:tgtEl>
              </p:cMediaNode>
            </p:video>
            <p:video fullScrn="0">
              <p:cMediaNode mute="0" showWhenStopped="1" numSld="1" vol="0">
                <p:cTn id="20" fill="hold" display="0">
                  <p:stCondLst>
                    <p:cond delay="indefinite"/>
                  </p:stCondLst>
                </p:cTn>
                <p:tgtEl>
                  <p:spTgt spid="208"/>
                </p:tgtEl>
              </p:cMediaNode>
            </p:video>
          </p:childTnLst>
        </p:cTn>
      </p:par>
    </p:tnLst>
    <p:bldLst>
      <p:bldP build="whole" bldLvl="1" animBg="1" rev="0" advAuto="0" spid="212" grpId="2"/>
      <p:bldP build="whole" bldLvl="1" animBg="1" rev="0" advAuto="0" spid="211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Experiment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1518">
              <a:defRPr sz="632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Experiment: </a:t>
            </a:r>
          </a:p>
          <a:p>
            <a:pPr defTabSz="461518">
              <a:defRPr sz="632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Interpretation of Simultaneous Gestural Metaphors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Interpretations of multi- and single-metaphoric gestures…"/>
          <p:cNvSpPr txBox="1"/>
          <p:nvPr>
            <p:ph type="body" idx="1"/>
          </p:nvPr>
        </p:nvSpPr>
        <p:spPr>
          <a:xfrm>
            <a:off x="711200" y="1784350"/>
            <a:ext cx="11582400" cy="731247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/>
            </a:pPr>
            <a:r>
              <a:t>Interpretations of multi- and single-metaphoric gestures</a:t>
            </a:r>
          </a:p>
          <a:p>
            <a:pPr lvl="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What is interpretable from multiple metaphors?</a:t>
            </a:r>
          </a:p>
          <a:p>
            <a:pPr lvl="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How do physical semantic metaphors combine to influence interpretation?</a:t>
            </a:r>
          </a:p>
          <a:p>
            <a:pPr lvl="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How consistent are these interpretations?</a:t>
            </a:r>
          </a:p>
        </p:txBody>
      </p:sp>
      <p:sp>
        <p:nvSpPr>
          <p:cNvPr id="221" name="Experiment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Experiment</a:t>
            </a:r>
          </a:p>
        </p:txBody>
      </p:sp>
      <p:sp>
        <p:nvSpPr>
          <p:cNvPr id="222" name="Goals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Goals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ore metaphors in play means a less clear message…"/>
          <p:cNvSpPr txBox="1"/>
          <p:nvPr>
            <p:ph type="body" sz="half" idx="1"/>
          </p:nvPr>
        </p:nvSpPr>
        <p:spPr>
          <a:xfrm>
            <a:off x="711200" y="1784350"/>
            <a:ext cx="11582400" cy="360632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More metaphors in play means a less clear message</a:t>
            </a:r>
          </a:p>
          <a:p>
            <a:pPr lvl="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But the message is still there!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We can raise and lower rankings/scores on specific metaphors with specific alterations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7383" y="5470597"/>
            <a:ext cx="9490034" cy="386563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Experiment"/>
          <p:cNvSpPr txBox="1"/>
          <p:nvPr/>
        </p:nvSpPr>
        <p:spPr>
          <a:xfrm>
            <a:off x="8429400" y="448052"/>
            <a:ext cx="32792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Experiment</a:t>
            </a:r>
          </a:p>
        </p:txBody>
      </p:sp>
      <p:sp>
        <p:nvSpPr>
          <p:cNvPr id="228" name="Hypotheses"/>
          <p:cNvSpPr txBox="1"/>
          <p:nvPr/>
        </p:nvSpPr>
        <p:spPr>
          <a:xfrm>
            <a:off x="500051" y="249641"/>
            <a:ext cx="7010925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Hypotheses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